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1" r:id="rId9"/>
    <p:sldId id="260" r:id="rId10"/>
    <p:sldId id="308" r:id="rId11"/>
    <p:sldId id="312" r:id="rId12"/>
    <p:sldId id="313" r:id="rId13"/>
    <p:sldId id="275" r:id="rId14"/>
    <p:sldId id="262" r:id="rId15"/>
    <p:sldId id="263" r:id="rId16"/>
    <p:sldId id="264" r:id="rId17"/>
    <p:sldId id="265" r:id="rId18"/>
    <p:sldId id="266" r:id="rId19"/>
    <p:sldId id="267" r:id="rId20"/>
    <p:sldId id="303" r:id="rId21"/>
    <p:sldId id="304" r:id="rId22"/>
    <p:sldId id="268" r:id="rId23"/>
    <p:sldId id="274" r:id="rId24"/>
    <p:sldId id="273" r:id="rId25"/>
    <p:sldId id="269" r:id="rId26"/>
    <p:sldId id="271" r:id="rId27"/>
    <p:sldId id="272" r:id="rId28"/>
    <p:sldId id="282" r:id="rId29"/>
    <p:sldId id="270" r:id="rId30"/>
    <p:sldId id="284" r:id="rId31"/>
    <p:sldId id="287" r:id="rId32"/>
    <p:sldId id="283" r:id="rId33"/>
    <p:sldId id="289" r:id="rId34"/>
    <p:sldId id="276" r:id="rId35"/>
    <p:sldId id="277" r:id="rId36"/>
    <p:sldId id="278" r:id="rId37"/>
    <p:sldId id="281" r:id="rId38"/>
    <p:sldId id="279" r:id="rId39"/>
    <p:sldId id="280" r:id="rId40"/>
    <p:sldId id="285" r:id="rId41"/>
    <p:sldId id="286" r:id="rId42"/>
    <p:sldId id="291" r:id="rId43"/>
    <p:sldId id="290" r:id="rId44"/>
    <p:sldId id="294" r:id="rId45"/>
    <p:sldId id="296" r:id="rId46"/>
    <p:sldId id="295" r:id="rId47"/>
    <p:sldId id="318" r:id="rId48"/>
    <p:sldId id="288" r:id="rId49"/>
    <p:sldId id="292" r:id="rId50"/>
    <p:sldId id="293" r:id="rId51"/>
    <p:sldId id="297" r:id="rId52"/>
    <p:sldId id="298" r:id="rId53"/>
    <p:sldId id="301" r:id="rId54"/>
    <p:sldId id="307" r:id="rId55"/>
    <p:sldId id="319" r:id="rId56"/>
    <p:sldId id="299" r:id="rId57"/>
    <p:sldId id="300" r:id="rId58"/>
    <p:sldId id="305" r:id="rId59"/>
    <p:sldId id="306" r:id="rId60"/>
    <p:sldId id="309" r:id="rId61"/>
    <p:sldId id="310" r:id="rId62"/>
    <p:sldId id="314" r:id="rId63"/>
    <p:sldId id="315" r:id="rId64"/>
    <p:sldId id="316" r:id="rId65"/>
    <p:sldId id="302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350C5-7692-49F9-8A29-BD71490943E6}" v="90" dt="2020-02-28T23:26:04.398"/>
    <p1510:client id="{161D99E0-29A3-308E-75AB-6EDFE762A035}" v="9" dt="2020-02-29T02:17:54.983"/>
    <p1510:client id="{55B56C50-654B-5944-04AB-63D048395513}" v="3" dt="2020-02-28T23:34:31.120"/>
    <p1510:client id="{BB30FC35-C720-482A-96C4-6B89683A88C3}" v="2273" dt="2020-02-29T02:57:38.659"/>
    <p1510:client id="{E6B25758-636A-48E9-83BA-22E36C2ADB8E}" v="2118" dt="2020-02-29T03:08:51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7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5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7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9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5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8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2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4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A263E7C4-F0FD-46F8-9D61-08A8229DD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CE55B-4C50-414B-964A-409727409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to Image Processing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0CCF12-7B76-464B-A6F9-7A58980645C5}"/>
              </a:ext>
            </a:extLst>
          </p:cNvPr>
          <p:cNvSpPr txBox="1"/>
          <p:nvPr/>
        </p:nvSpPr>
        <p:spPr>
          <a:xfrm>
            <a:off x="4625009" y="36421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76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D2C5-C186-44D0-9230-83D5D293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Since Images are Signals…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E18E7-8FE3-428B-B489-1014A380C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Everything that you’ve learned about </a:t>
            </a:r>
            <a:r>
              <a:rPr lang="en-US" err="1"/>
              <a:t>biosignals</a:t>
            </a:r>
            <a:r>
              <a:rPr lang="en-US"/>
              <a:t> applies to them:</a:t>
            </a:r>
          </a:p>
          <a:p>
            <a:pPr lvl="1"/>
            <a:r>
              <a:rPr lang="en-US"/>
              <a:t>Frequencies</a:t>
            </a:r>
          </a:p>
          <a:p>
            <a:pPr lvl="1"/>
            <a:r>
              <a:rPr lang="en-US"/>
              <a:t>Noise</a:t>
            </a:r>
          </a:p>
          <a:p>
            <a:pPr lvl="1"/>
            <a:r>
              <a:rPr lang="en-US"/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923241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ECC0-4B1C-45A0-A8BC-8525AA52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Noise: </a:t>
            </a:r>
            <a:r>
              <a:rPr lang="en-US" b="1"/>
              <a:t>Gaussian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7D54A-6FAF-48BA-8CF0-5418AF6DE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25"/>
          <a:stretch/>
        </p:blipFill>
        <p:spPr>
          <a:xfrm>
            <a:off x="8610600" y="2219934"/>
            <a:ext cx="3581400" cy="3478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0FFB8E-ECEE-46AC-A3AC-539D6D580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69" r="35156"/>
          <a:stretch/>
        </p:blipFill>
        <p:spPr>
          <a:xfrm>
            <a:off x="4305300" y="2219934"/>
            <a:ext cx="3581400" cy="3478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1D8DF0-4C50-4A1B-89EE-5B8A5E905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625"/>
          <a:stretch/>
        </p:blipFill>
        <p:spPr>
          <a:xfrm>
            <a:off x="0" y="2219934"/>
            <a:ext cx="3581400" cy="34783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3EF0EE-15FB-401E-BF48-97A1B3321887}"/>
              </a:ext>
            </a:extLst>
          </p:cNvPr>
          <p:cNvSpPr/>
          <p:nvPr/>
        </p:nvSpPr>
        <p:spPr>
          <a:xfrm>
            <a:off x="838200" y="1770645"/>
            <a:ext cx="227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/>
              <a:t>Gaussian Noise = 0.01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50795-77FC-4212-91E4-90033F5D331F}"/>
              </a:ext>
            </a:extLst>
          </p:cNvPr>
          <p:cNvSpPr/>
          <p:nvPr/>
        </p:nvSpPr>
        <p:spPr>
          <a:xfrm>
            <a:off x="4960913" y="1770645"/>
            <a:ext cx="227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/>
              <a:t>Gaussian Noise = 0.05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A1D10F-0433-4C39-A008-39AEB877356D}"/>
              </a:ext>
            </a:extLst>
          </p:cNvPr>
          <p:cNvSpPr/>
          <p:nvPr/>
        </p:nvSpPr>
        <p:spPr>
          <a:xfrm>
            <a:off x="9266213" y="1770645"/>
            <a:ext cx="227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/>
              <a:t>Gaussian Noise = 0.10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E63E1B-DF1A-45EC-9E9B-19A61AB1F881}"/>
              </a:ext>
            </a:extLst>
          </p:cNvPr>
          <p:cNvGrpSpPr/>
          <p:nvPr/>
        </p:nvGrpSpPr>
        <p:grpSpPr>
          <a:xfrm>
            <a:off x="4067953" y="1770645"/>
            <a:ext cx="4056092" cy="4048581"/>
            <a:chOff x="4067953" y="1770645"/>
            <a:chExt cx="4056092" cy="4048581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A2A38B41-1AF0-48F5-AE18-07227FBBC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53" y="1770645"/>
              <a:ext cx="4056092" cy="404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85C632-8370-4D68-A2E0-722F9FDF04C2}"/>
                </a:ext>
              </a:extLst>
            </p:cNvPr>
            <p:cNvSpPr/>
            <p:nvPr/>
          </p:nvSpPr>
          <p:spPr>
            <a:xfrm>
              <a:off x="6334771" y="1850602"/>
              <a:ext cx="15735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1">
                  <a:solidFill>
                    <a:schemeClr val="bg1"/>
                  </a:solidFill>
                </a:rPr>
                <a:t>Original Image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3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F975-2421-4E49-9C34-F7804B6D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Noise Filtering: Gaussian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88CB4-C6E5-4C21-B7D3-97758768E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76"/>
          <a:stretch/>
        </p:blipFill>
        <p:spPr>
          <a:xfrm>
            <a:off x="838200" y="4256994"/>
            <a:ext cx="10368420" cy="1258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B2A10-1F54-4E8E-BAD0-098D5A949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219"/>
          <a:stretch/>
        </p:blipFill>
        <p:spPr>
          <a:xfrm>
            <a:off x="838200" y="1825625"/>
            <a:ext cx="10368420" cy="207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73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BE833-90B6-4D56-83CF-DB5CE8D3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94" y="752475"/>
            <a:ext cx="5114925" cy="535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DA191-C2AF-4513-9BCF-F5F15AB4C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83" y="752475"/>
            <a:ext cx="5172075" cy="535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38EC6-C62A-45EB-B1C9-827426204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745" y="752475"/>
            <a:ext cx="5238750" cy="5391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0F1694-B21B-45C5-AD6B-D8F1D3F5B8AD}"/>
              </a:ext>
            </a:extLst>
          </p:cNvPr>
          <p:cNvSpPr/>
          <p:nvPr/>
        </p:nvSpPr>
        <p:spPr>
          <a:xfrm>
            <a:off x="8016274" y="345043"/>
            <a:ext cx="166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Gaussian Filter!</a:t>
            </a:r>
          </a:p>
        </p:txBody>
      </p:sp>
    </p:spTree>
    <p:extLst>
      <p:ext uri="{BB962C8B-B14F-4D97-AF65-F5344CB8AC3E}">
        <p14:creationId xmlns:p14="http://schemas.microsoft.com/office/powerpoint/2010/main" val="24733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9008-1E2E-4B3D-8939-5EE693D8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Noise: Salt &amp; Pepper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CD6C8-CFE8-4674-A2E3-57D09B62E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30"/>
          <a:stretch/>
        </p:blipFill>
        <p:spPr>
          <a:xfrm>
            <a:off x="6531429" y="2074409"/>
            <a:ext cx="3726996" cy="3667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CEE761-F362-4567-93C2-36810904E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30"/>
          <a:stretch/>
        </p:blipFill>
        <p:spPr>
          <a:xfrm>
            <a:off x="1933575" y="2074408"/>
            <a:ext cx="3726996" cy="3667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D1373C-29B1-46D2-A35F-0D792EE651EB}"/>
              </a:ext>
            </a:extLst>
          </p:cNvPr>
          <p:cNvSpPr/>
          <p:nvPr/>
        </p:nvSpPr>
        <p:spPr>
          <a:xfrm>
            <a:off x="2661986" y="1705076"/>
            <a:ext cx="19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/>
              <a:t>Salt &amp; Pepper = 5%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D537D-F248-4313-B74F-2C54871EE318}"/>
              </a:ext>
            </a:extLst>
          </p:cNvPr>
          <p:cNvSpPr/>
          <p:nvPr/>
        </p:nvSpPr>
        <p:spPr>
          <a:xfrm>
            <a:off x="7396352" y="1705076"/>
            <a:ext cx="2114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/>
              <a:t>Salt &amp; Pepper = 10%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169F4D-E7AC-48FC-BDF1-3E4E5FA2775E}"/>
              </a:ext>
            </a:extLst>
          </p:cNvPr>
          <p:cNvGrpSpPr/>
          <p:nvPr/>
        </p:nvGrpSpPr>
        <p:grpSpPr>
          <a:xfrm>
            <a:off x="4067953" y="1770645"/>
            <a:ext cx="4056092" cy="4048581"/>
            <a:chOff x="4067953" y="1770645"/>
            <a:chExt cx="4056092" cy="4048581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331B631D-10A5-4102-B413-ADC1AD3D6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53" y="1770645"/>
              <a:ext cx="4056092" cy="404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3C5F69-5C58-4CB6-A0BD-1EEC266AC8E8}"/>
                </a:ext>
              </a:extLst>
            </p:cNvPr>
            <p:cNvSpPr/>
            <p:nvPr/>
          </p:nvSpPr>
          <p:spPr>
            <a:xfrm>
              <a:off x="6334771" y="1850602"/>
              <a:ext cx="15735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1">
                  <a:solidFill>
                    <a:schemeClr val="bg1"/>
                  </a:solidFill>
                </a:rPr>
                <a:t>Original Image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F975-2421-4E49-9C34-F7804B6D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Noise Filtering: </a:t>
            </a:r>
            <a:r>
              <a:rPr lang="en-US" b="1"/>
              <a:t>Median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674B0-81CA-4E70-BCFA-F1C352590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34" y="1690688"/>
            <a:ext cx="9033331" cy="33874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903E5A-361D-4B34-8C7B-43FA9B152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320" y="5458097"/>
            <a:ext cx="8595360" cy="550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i="1"/>
              <a:t>*How do the </a:t>
            </a:r>
            <a:r>
              <a:rPr lang="en-US" sz="2500" b="1" i="1" u="sng">
                <a:solidFill>
                  <a:srgbClr val="C00000"/>
                </a:solidFill>
              </a:rPr>
              <a:t>Gaussian</a:t>
            </a:r>
            <a:r>
              <a:rPr lang="en-US" sz="2500" i="1"/>
              <a:t> filter results differ from </a:t>
            </a:r>
            <a:r>
              <a:rPr lang="en-US" sz="2500" b="1" i="1" u="sng">
                <a:solidFill>
                  <a:schemeClr val="accent1"/>
                </a:solidFill>
              </a:rPr>
              <a:t>Median</a:t>
            </a:r>
            <a:r>
              <a:rPr lang="en-US" sz="2500" i="1"/>
              <a:t> filter?</a:t>
            </a:r>
          </a:p>
        </p:txBody>
      </p:sp>
    </p:spTree>
    <p:extLst>
      <p:ext uri="{BB962C8B-B14F-4D97-AF65-F5344CB8AC3E}">
        <p14:creationId xmlns:p14="http://schemas.microsoft.com/office/powerpoint/2010/main" val="375545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D2D424-3A45-42DC-A33A-F73A0E98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02" y="1109662"/>
            <a:ext cx="4438650" cy="463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4690B-5110-4636-A9E9-F44A31F44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9" y="1109662"/>
            <a:ext cx="4457700" cy="463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68F6D-313D-4E43-8B20-3425728BB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617" y="783430"/>
            <a:ext cx="5094766" cy="52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FD97-3249-41C9-94EB-FC717A62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 Filter: What Size???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91B5D-2668-4F28-B299-61787819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86" y="2085498"/>
            <a:ext cx="9154027" cy="2687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B67952-0FDC-4826-BB04-ED6DB1A49298}"/>
              </a:ext>
            </a:extLst>
          </p:cNvPr>
          <p:cNvSpPr txBox="1"/>
          <p:nvPr/>
        </p:nvSpPr>
        <p:spPr>
          <a:xfrm>
            <a:off x="2123440" y="2603658"/>
            <a:ext cx="508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solidFill>
                  <a:srgbClr val="00B0F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92926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256F0-1843-4F97-A1E2-B165B21A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" y="274320"/>
            <a:ext cx="5385139" cy="552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41A27-D8AB-491D-87E4-47AE1F8D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067" y="274320"/>
            <a:ext cx="5400467" cy="552704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92F508-C479-466B-AE8F-17E50FED7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255" y="6032862"/>
            <a:ext cx="8595360" cy="550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i="1"/>
              <a:t>*Is this a good size for </a:t>
            </a:r>
            <a:r>
              <a:rPr lang="en-US" sz="2500" b="1" i="1" u="sng">
                <a:solidFill>
                  <a:schemeClr val="accent1"/>
                </a:solidFill>
              </a:rPr>
              <a:t>Median</a:t>
            </a:r>
            <a:r>
              <a:rPr lang="en-US" sz="2500" i="1"/>
              <a:t> filter?</a:t>
            </a:r>
          </a:p>
        </p:txBody>
      </p:sp>
    </p:spTree>
    <p:extLst>
      <p:ext uri="{BB962C8B-B14F-4D97-AF65-F5344CB8AC3E}">
        <p14:creationId xmlns:p14="http://schemas.microsoft.com/office/powerpoint/2010/main" val="152787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4EB2-E87F-4A0A-95EE-AE6097D9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50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86409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67DD-0487-4559-95FE-0483C1BF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from Last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BAF43-E8F1-4D7B-B457-50AD165F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 signal?</a:t>
            </a:r>
          </a:p>
          <a:p>
            <a:r>
              <a:rPr lang="en-US"/>
              <a:t>What is noise?</a:t>
            </a:r>
          </a:p>
          <a:p>
            <a:r>
              <a:rPr lang="en-US"/>
              <a:t>What is a filter?</a:t>
            </a:r>
          </a:p>
        </p:txBody>
      </p:sp>
      <p:pic>
        <p:nvPicPr>
          <p:cNvPr id="7" name="Google Shape;79;p17">
            <a:extLst>
              <a:ext uri="{FF2B5EF4-FFF2-40B4-BE49-F238E27FC236}">
                <a16:creationId xmlns:a16="http://schemas.microsoft.com/office/drawing/2014/main" id="{1BDA9C0E-D083-4561-A0B4-E68B51F2FA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4727" y="1993151"/>
            <a:ext cx="9144000" cy="5143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863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A4EF-B32B-46B7-9766-298C6580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00" b="1">
                <a:solidFill>
                  <a:srgbClr val="FF0000"/>
                </a:solidFill>
              </a:rPr>
              <a:t>R</a:t>
            </a:r>
            <a:r>
              <a:rPr lang="en-US" sz="6500" b="1">
                <a:solidFill>
                  <a:srgbClr val="00B050"/>
                </a:solidFill>
              </a:rPr>
              <a:t>G</a:t>
            </a:r>
            <a:r>
              <a:rPr lang="en-US" sz="6500" b="1">
                <a:solidFill>
                  <a:schemeClr val="accent1"/>
                </a:solidFill>
              </a:rPr>
              <a:t>B</a:t>
            </a:r>
            <a:endParaRPr lang="en-US" sz="6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9B7CB-76D5-43AE-8F65-133A9F3B3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/>
              <a:t>Two different image types:</a:t>
            </a:r>
          </a:p>
          <a:p>
            <a:pPr lvl="1"/>
            <a:r>
              <a:rPr lang="en-US"/>
              <a:t>Black &amp; white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R</a:t>
            </a:r>
            <a:r>
              <a:rPr lang="en-US" b="1">
                <a:solidFill>
                  <a:srgbClr val="00B050"/>
                </a:solidFill>
              </a:rPr>
              <a:t>G</a:t>
            </a:r>
            <a:r>
              <a:rPr lang="en-US" b="1">
                <a:solidFill>
                  <a:schemeClr val="accent1"/>
                </a:solidFill>
              </a:rPr>
              <a:t>B</a:t>
            </a:r>
          </a:p>
          <a:p>
            <a:endParaRPr lang="en-US"/>
          </a:p>
          <a:p>
            <a:r>
              <a:rPr lang="en-US"/>
              <a:t>Each </a:t>
            </a:r>
            <a:r>
              <a:rPr lang="en-US">
                <a:solidFill>
                  <a:srgbClr val="FF0000"/>
                </a:solidFill>
              </a:rPr>
              <a:t>R</a:t>
            </a:r>
            <a:r>
              <a:rPr lang="en-US" b="1">
                <a:solidFill>
                  <a:srgbClr val="00B050"/>
                </a:solidFill>
              </a:rPr>
              <a:t>G</a:t>
            </a:r>
            <a:r>
              <a:rPr lang="en-US" b="1">
                <a:solidFill>
                  <a:schemeClr val="accent1"/>
                </a:solidFill>
              </a:rPr>
              <a:t>B</a:t>
            </a:r>
            <a:r>
              <a:rPr lang="en-US"/>
              <a:t> image is made up of three images (</a:t>
            </a:r>
            <a:r>
              <a:rPr lang="en-US" b="1">
                <a:solidFill>
                  <a:srgbClr val="FF0000"/>
                </a:solidFill>
              </a:rPr>
              <a:t>Red</a:t>
            </a:r>
            <a:r>
              <a:rPr lang="en-US"/>
              <a:t>, </a:t>
            </a:r>
            <a:r>
              <a:rPr lang="en-US" b="1">
                <a:solidFill>
                  <a:srgbClr val="00B050"/>
                </a:solidFill>
              </a:rPr>
              <a:t>Green</a:t>
            </a:r>
            <a:r>
              <a:rPr lang="en-US"/>
              <a:t> and </a:t>
            </a:r>
            <a:r>
              <a:rPr lang="en-US" b="1">
                <a:solidFill>
                  <a:schemeClr val="accent1"/>
                </a:solidFill>
              </a:rPr>
              <a:t>Blue</a:t>
            </a:r>
            <a:r>
              <a:rPr lang="en-US"/>
              <a:t>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224BC-4E0D-430E-8221-6B1EA1FA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550" y="3542313"/>
            <a:ext cx="3682008" cy="2072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B47F3-F869-4A21-8A3C-29AD473C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28550" y="1027906"/>
            <a:ext cx="3682008" cy="2072507"/>
          </a:xfrm>
          <a:prstGeom prst="rect">
            <a:avLst/>
          </a:prstGeom>
        </p:spPr>
      </p:pic>
      <p:pic>
        <p:nvPicPr>
          <p:cNvPr id="6" name="Google Shape;153;p27">
            <a:extLst>
              <a:ext uri="{FF2B5EF4-FFF2-40B4-BE49-F238E27FC236}">
                <a16:creationId xmlns:a16="http://schemas.microsoft.com/office/drawing/2014/main" id="{4FF04A39-D5A7-4484-9DE3-CA2B01034B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228" y="4081745"/>
            <a:ext cx="2634650" cy="2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2;p28">
            <a:extLst>
              <a:ext uri="{FF2B5EF4-FFF2-40B4-BE49-F238E27FC236}">
                <a16:creationId xmlns:a16="http://schemas.microsoft.com/office/drawing/2014/main" id="{7D12876E-8B4B-4615-B228-554D2E2CD8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543" y="444396"/>
            <a:ext cx="3480019" cy="341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31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3A7C-EC38-4332-9711-519175D1E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R</a:t>
            </a:r>
            <a:r>
              <a:rPr lang="en-US" b="1">
                <a:solidFill>
                  <a:srgbClr val="00B050"/>
                </a:solidFill>
              </a:rPr>
              <a:t>G</a:t>
            </a:r>
            <a:r>
              <a:rPr lang="en-US" b="1">
                <a:solidFill>
                  <a:schemeClr val="accent1"/>
                </a:solidFill>
              </a:rPr>
              <a:t>B</a:t>
            </a:r>
            <a:r>
              <a:rPr lang="en-US"/>
              <a:t> Images: </a:t>
            </a:r>
            <a:r>
              <a:rPr lang="en-US" b="1">
                <a:solidFill>
                  <a:srgbClr val="FFC000"/>
                </a:solidFill>
              </a:rPr>
              <a:t>Jake the Dog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FDA65-A9CF-47CC-A5FA-F57DB861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3" y="2391909"/>
            <a:ext cx="8349910" cy="2074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7E42C-D8A4-4660-AE68-1771187D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942" y="1909761"/>
            <a:ext cx="2920026" cy="3038475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465125F1-1DBD-45FD-B8B6-76E5FA19C93A}"/>
              </a:ext>
            </a:extLst>
          </p:cNvPr>
          <p:cNvSpPr/>
          <p:nvPr/>
        </p:nvSpPr>
        <p:spPr>
          <a:xfrm>
            <a:off x="8765222" y="1610041"/>
            <a:ext cx="599440" cy="599440"/>
          </a:xfrm>
          <a:prstGeom prst="star5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A263E7C4-F0FD-46F8-9D61-08A8229DD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1CE55B-4C50-414B-964A-409727409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803" y="198486"/>
            <a:ext cx="7092983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000" b="1">
                <a:solidFill>
                  <a:schemeClr val="bg1"/>
                </a:solidFill>
              </a:rPr>
              <a:t>Activity #1: Image Fixing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CCF12-7B76-464B-A6F9-7A58980645C5}"/>
              </a:ext>
            </a:extLst>
          </p:cNvPr>
          <p:cNvSpPr txBox="1"/>
          <p:nvPr/>
        </p:nvSpPr>
        <p:spPr>
          <a:xfrm>
            <a:off x="4625009" y="36421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00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4EB2-E87F-4A0A-95EE-AE6097D9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500"/>
              <a:t>Open “</a:t>
            </a:r>
            <a:r>
              <a:rPr lang="en-US" sz="7500" b="1" err="1"/>
              <a:t>imageRepairRH.mat</a:t>
            </a:r>
            <a:r>
              <a:rPr lang="en-US" sz="75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812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4C59-26EE-484B-94E5-EEA74DB0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DBAA-7F04-4D6D-8992-D86E4326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5802957" cy="4351337"/>
          </a:xfrm>
        </p:spPr>
        <p:txBody>
          <a:bodyPr>
            <a:normAutofit/>
          </a:bodyPr>
          <a:lstStyle/>
          <a:p>
            <a:r>
              <a:rPr lang="en-US" sz="4000"/>
              <a:t>Each group will repair one </a:t>
            </a:r>
            <a:r>
              <a:rPr lang="en-US" sz="4000">
                <a:solidFill>
                  <a:srgbClr val="FF0000"/>
                </a:solidFill>
              </a:rPr>
              <a:t>R</a:t>
            </a:r>
            <a:r>
              <a:rPr lang="en-US" sz="4000" b="1">
                <a:solidFill>
                  <a:srgbClr val="00B050"/>
                </a:solidFill>
              </a:rPr>
              <a:t>G</a:t>
            </a:r>
            <a:r>
              <a:rPr lang="en-US" sz="4000" b="1">
                <a:solidFill>
                  <a:schemeClr val="accent1"/>
                </a:solidFill>
              </a:rPr>
              <a:t>B </a:t>
            </a:r>
            <a:r>
              <a:rPr lang="en-US" sz="4000"/>
              <a:t>image.</a:t>
            </a:r>
          </a:p>
          <a:p>
            <a:pPr lvl="1"/>
            <a:r>
              <a:rPr lang="en-US"/>
              <a:t>The image “</a:t>
            </a:r>
            <a:r>
              <a:rPr lang="en-US" b="1" err="1"/>
              <a:t>noisyIm.tif</a:t>
            </a:r>
            <a:r>
              <a:rPr lang="en-US"/>
              <a:t>” should be loaded and will look something like this.</a:t>
            </a:r>
          </a:p>
          <a:p>
            <a:pPr lvl="1"/>
            <a:r>
              <a:rPr lang="en-US"/>
              <a:t>Each group will have to use the </a:t>
            </a:r>
            <a:r>
              <a:rPr lang="en-US" b="1" u="sng" err="1">
                <a:solidFill>
                  <a:srgbClr val="FFC000"/>
                </a:solidFill>
              </a:rPr>
              <a:t>imManipulate</a:t>
            </a:r>
            <a:r>
              <a:rPr lang="en-US" b="1" u="sng">
                <a:solidFill>
                  <a:srgbClr val="FFC000"/>
                </a:solidFill>
              </a:rPr>
              <a:t>()</a:t>
            </a:r>
            <a:r>
              <a:rPr lang="en-US"/>
              <a:t> function at least </a:t>
            </a:r>
            <a:r>
              <a:rPr lang="en-US" b="1" i="1" u="sng"/>
              <a:t>three</a:t>
            </a:r>
            <a:r>
              <a:rPr lang="en-US"/>
              <a:t> times to </a:t>
            </a:r>
            <a:r>
              <a:rPr lang="en-US" b="1"/>
              <a:t>*fix the image*</a:t>
            </a:r>
            <a:r>
              <a:rPr lang="en-US"/>
              <a:t>.</a:t>
            </a:r>
          </a:p>
          <a:p>
            <a:endParaRPr lang="en-US" sz="1900"/>
          </a:p>
          <a:p>
            <a:pPr lvl="1"/>
            <a:endParaRPr lang="en-US" sz="1900"/>
          </a:p>
          <a:p>
            <a:endParaRPr lang="en-US" sz="19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8C0B7CD-9313-454F-B42D-38F3E5BAC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2162175"/>
            <a:ext cx="28575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3367-35F4-4954-9929-399E77EB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Fixing the Noisy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A11C-E08B-47A7-9F37-B41B100BF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/>
              <a:t>To fix the noisy image, each group should use “</a:t>
            </a:r>
            <a:r>
              <a:rPr lang="en-US" sz="3000" b="1" err="1">
                <a:solidFill>
                  <a:srgbClr val="FFC000"/>
                </a:solidFill>
              </a:rPr>
              <a:t>imManipulate</a:t>
            </a:r>
            <a:r>
              <a:rPr lang="en-US" sz="3000" b="1">
                <a:solidFill>
                  <a:srgbClr val="FFC000"/>
                </a:solidFill>
              </a:rPr>
              <a:t>()</a:t>
            </a:r>
            <a:r>
              <a:rPr lang="en-US" sz="3000"/>
              <a:t>” to:</a:t>
            </a:r>
          </a:p>
          <a:p>
            <a:pPr lvl="1"/>
            <a:r>
              <a:rPr lang="en-US" sz="2500"/>
              <a:t>‘</a:t>
            </a:r>
            <a:r>
              <a:rPr lang="en-US" sz="2500" b="1"/>
              <a:t>switch</a:t>
            </a:r>
            <a:r>
              <a:rPr lang="en-US" sz="2500"/>
              <a:t>’ two color channels.</a:t>
            </a:r>
          </a:p>
          <a:p>
            <a:pPr marL="457200" lvl="1" indent="0">
              <a:buNone/>
            </a:pPr>
            <a:endParaRPr lang="en-US" sz="2500"/>
          </a:p>
          <a:p>
            <a:pPr marL="457200" lvl="1" indent="0">
              <a:buNone/>
            </a:pPr>
            <a:endParaRPr lang="en-US" sz="2500"/>
          </a:p>
          <a:p>
            <a:pPr lvl="1"/>
            <a:r>
              <a:rPr lang="en-US" sz="2500"/>
              <a:t>‘</a:t>
            </a:r>
            <a:r>
              <a:rPr lang="en-US" sz="2500" b="1"/>
              <a:t>median</a:t>
            </a:r>
            <a:r>
              <a:rPr lang="en-US" sz="2500"/>
              <a:t>’ filter </a:t>
            </a:r>
            <a:r>
              <a:rPr lang="en-US" sz="2500" b="1"/>
              <a:t>one</a:t>
            </a:r>
            <a:r>
              <a:rPr lang="en-US" sz="2500"/>
              <a:t> channel.</a:t>
            </a:r>
          </a:p>
          <a:p>
            <a:pPr marL="457200" lvl="1" indent="0">
              <a:buNone/>
            </a:pPr>
            <a:endParaRPr lang="en-US" sz="2500"/>
          </a:p>
          <a:p>
            <a:pPr marL="457200" lvl="1" indent="0">
              <a:buNone/>
            </a:pPr>
            <a:endParaRPr lang="en-US" sz="2500"/>
          </a:p>
          <a:p>
            <a:pPr lvl="1"/>
            <a:r>
              <a:rPr lang="en-US" sz="2500" b="1" u="sng">
                <a:solidFill>
                  <a:srgbClr val="FF0000"/>
                </a:solidFill>
              </a:rPr>
              <a:t>*AND*</a:t>
            </a:r>
            <a:r>
              <a:rPr lang="en-US" sz="2500"/>
              <a:t> ‘</a:t>
            </a:r>
            <a:r>
              <a:rPr lang="en-US" sz="2500" b="1"/>
              <a:t>gaussian</a:t>
            </a:r>
            <a:r>
              <a:rPr lang="en-US" sz="2500"/>
              <a:t>’ filter </a:t>
            </a:r>
            <a:r>
              <a:rPr lang="en-US" sz="2500" b="1"/>
              <a:t>one</a:t>
            </a:r>
            <a:r>
              <a:rPr lang="en-US" sz="2500"/>
              <a:t> channel.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02B63-0DDE-4FD2-B470-BE99D6DE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32" y="3119437"/>
            <a:ext cx="7315200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501E0-B8F3-4D99-B94E-8363A59B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32" y="4430617"/>
            <a:ext cx="5724525" cy="628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DCD92-6438-4FAF-B8D9-8A522C6C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332" y="5629461"/>
            <a:ext cx="60483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6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4B35-542E-493C-89A3-503744BE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Procedure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DDD21-7DB8-43B2-A3E1-FFEAD4BC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79" y="2286952"/>
            <a:ext cx="9192441" cy="3609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1B0D4-071D-41F8-8B13-93B9CEB2A7C8}"/>
              </a:ext>
            </a:extLst>
          </p:cNvPr>
          <p:cNvSpPr/>
          <p:nvPr/>
        </p:nvSpPr>
        <p:spPr>
          <a:xfrm>
            <a:off x="1778000" y="1690688"/>
            <a:ext cx="8483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/>
              <a:t>Each “step” should be a different image processing action.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E84862-E211-4180-A58A-B782BB8FA315}"/>
              </a:ext>
            </a:extLst>
          </p:cNvPr>
          <p:cNvSpPr/>
          <p:nvPr/>
        </p:nvSpPr>
        <p:spPr>
          <a:xfrm>
            <a:off x="1778000" y="6015821"/>
            <a:ext cx="8483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/>
              <a:t>Make sure to fill in both an </a:t>
            </a:r>
            <a:r>
              <a:rPr lang="en-US" sz="2500" b="1">
                <a:solidFill>
                  <a:srgbClr val="FF0000"/>
                </a:solidFill>
              </a:rPr>
              <a:t>action</a:t>
            </a:r>
            <a:r>
              <a:rPr lang="en-US" sz="2500"/>
              <a:t> and </a:t>
            </a:r>
            <a:r>
              <a:rPr lang="en-US" sz="2500" b="1">
                <a:solidFill>
                  <a:srgbClr val="00B0F0"/>
                </a:solidFill>
              </a:rPr>
              <a:t>channel(s)*</a:t>
            </a:r>
            <a:r>
              <a:rPr lang="en-US" sz="25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137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215CA2-0C80-4D34-8F12-70F42C49FDC8}"/>
              </a:ext>
            </a:extLst>
          </p:cNvPr>
          <p:cNvSpPr/>
          <p:nvPr/>
        </p:nvSpPr>
        <p:spPr>
          <a:xfrm>
            <a:off x="1854200" y="1382286"/>
            <a:ext cx="8483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/>
              <a:t>When you think your group has fixed the image, </a:t>
            </a:r>
            <a:r>
              <a:rPr lang="en-US" sz="5000" u="sng">
                <a:solidFill>
                  <a:srgbClr val="FF0000"/>
                </a:solidFill>
              </a:rPr>
              <a:t>call an EA over</a:t>
            </a:r>
            <a:r>
              <a:rPr lang="en-US" sz="5000"/>
              <a:t> to check!</a:t>
            </a:r>
          </a:p>
          <a:p>
            <a:pPr algn="ctr"/>
            <a:endParaRPr lang="en-US" sz="5000"/>
          </a:p>
          <a:p>
            <a:pPr algn="ctr"/>
            <a:r>
              <a:rPr lang="en-US" sz="6000">
                <a:solidFill>
                  <a:schemeClr val="accent4"/>
                </a:solidFill>
              </a:rPr>
              <a:t>GET STARTED!!!</a:t>
            </a:r>
          </a:p>
        </p:txBody>
      </p:sp>
    </p:spTree>
    <p:extLst>
      <p:ext uri="{BB962C8B-B14F-4D97-AF65-F5344CB8AC3E}">
        <p14:creationId xmlns:p14="http://schemas.microsoft.com/office/powerpoint/2010/main" val="3835696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52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1192-05DB-43C5-9AF4-FB3682CB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90" y="105728"/>
            <a:ext cx="3637280" cy="1325563"/>
          </a:xfrm>
        </p:spPr>
        <p:txBody>
          <a:bodyPr/>
          <a:lstStyle/>
          <a:p>
            <a:r>
              <a:rPr lang="en-US"/>
              <a:t>Final Images!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FDABD8-E66E-4E5A-AE1E-973E2790F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10" y="1213752"/>
            <a:ext cx="2857500" cy="2533650"/>
          </a:xfrm>
          <a:prstGeom prst="rect">
            <a:avLst/>
          </a:prstGeom>
        </p:spPr>
      </p:pic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3F2BA585-185B-402B-8DDB-913DE308A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1120829"/>
            <a:ext cx="2857500" cy="2719496"/>
          </a:xfrm>
          <a:prstGeom prst="rect">
            <a:avLst/>
          </a:prstGeom>
        </p:spPr>
      </p:pic>
      <p:pic>
        <p:nvPicPr>
          <p:cNvPr id="9" name="Picture 8" descr="A person wearing a costume&#10;&#10;Description automatically generated">
            <a:extLst>
              <a:ext uri="{FF2B5EF4-FFF2-40B4-BE49-F238E27FC236}">
                <a16:creationId xmlns:a16="http://schemas.microsoft.com/office/drawing/2014/main" id="{1EEE71AD-BE1E-47CE-AF25-9E2B607D3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62" y="3935730"/>
            <a:ext cx="3625995" cy="2719496"/>
          </a:xfrm>
          <a:prstGeom prst="rect">
            <a:avLst/>
          </a:prstGeom>
        </p:spPr>
      </p:pic>
      <p:pic>
        <p:nvPicPr>
          <p:cNvPr id="11" name="Picture 10" descr="A picture containing toy, doll, colorful, food&#10;&#10;Description automatically generated">
            <a:extLst>
              <a:ext uri="{FF2B5EF4-FFF2-40B4-BE49-F238E27FC236}">
                <a16:creationId xmlns:a16="http://schemas.microsoft.com/office/drawing/2014/main" id="{E7E6E83A-ACF0-4CD2-8DED-BB793AE77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25" y="4138263"/>
            <a:ext cx="2092750" cy="26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2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994F7-CC3A-4792-B912-14913F69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Noise Interference in </a:t>
            </a:r>
            <a:r>
              <a:rPr lang="en-US" sz="3200" err="1">
                <a:solidFill>
                  <a:srgbClr val="FFFFFF"/>
                </a:solidFill>
              </a:rPr>
              <a:t>Biosignals</a:t>
            </a: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E79A4-A439-43AD-8EFA-98859774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175" y="1069975"/>
            <a:ext cx="6821488" cy="2128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0F021-1C42-49B1-8F9B-6CD31EC6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5" y="3281363"/>
            <a:ext cx="6821488" cy="23796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B44295C-32D5-4DC2-9D2F-07E161730E93}"/>
              </a:ext>
            </a:extLst>
          </p:cNvPr>
          <p:cNvSpPr txBox="1">
            <a:spLocks/>
          </p:cNvSpPr>
          <p:nvPr/>
        </p:nvSpPr>
        <p:spPr>
          <a:xfrm>
            <a:off x="966952" y="3580606"/>
            <a:ext cx="2669406" cy="178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FFFF"/>
                </a:solidFill>
              </a:rPr>
              <a:t>Apply Lowpass filter to denoise signal</a:t>
            </a:r>
          </a:p>
        </p:txBody>
      </p:sp>
    </p:spTree>
    <p:extLst>
      <p:ext uri="{BB962C8B-B14F-4D97-AF65-F5344CB8AC3E}">
        <p14:creationId xmlns:p14="http://schemas.microsoft.com/office/powerpoint/2010/main" val="119479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4EB2-E87F-4A0A-95EE-AE6097D9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50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675881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D642-1F1C-4F9F-93F7-F1FCA82C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Edge Detection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5FF6F-7EFC-4D3E-8165-82F801D89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Edge detection is an image filtering method that highlights sharp changes (i.e. edges) in an image.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454EC7-7652-4749-B57E-A74BA20B7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r="1" b="1"/>
          <a:stretch/>
        </p:blipFill>
        <p:spPr bwMode="auto">
          <a:xfrm>
            <a:off x="4636007" y="1904281"/>
            <a:ext cx="6717793" cy="460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7BD1-3425-41C7-A480-53CC1B34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Try Running Edge Detection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589F7-D24E-43AE-84A2-7583445E2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660"/>
            <a:ext cx="10515600" cy="4351338"/>
          </a:xfrm>
        </p:spPr>
        <p:txBody>
          <a:bodyPr/>
          <a:lstStyle/>
          <a:p>
            <a:r>
              <a:rPr lang="en-US"/>
              <a:t>Open imgProcessingDay3_Part2.m in Octave</a:t>
            </a:r>
          </a:p>
          <a:p>
            <a:r>
              <a:rPr lang="en-US"/>
              <a:t>Run the first section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70B39-6391-434B-B1EE-64D98E79C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27" y="2571248"/>
            <a:ext cx="10880145" cy="41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58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BDF9-955C-4D94-820F-CBE4CBED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Detection on Jake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B756D-3AA9-4BFC-9126-5D6930B11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18" y="1328737"/>
            <a:ext cx="9848163" cy="51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68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E92E-CE4D-45BC-AFED-F265DCAE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noise effect edge detection?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91D3C-094D-4BF3-A651-F77950A2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20" y="1954793"/>
            <a:ext cx="11090360" cy="317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9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27E84-3688-464B-ADCC-A7776167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5534"/>
            <a:ext cx="9535378" cy="9492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Noise Severely Effects Edge Detection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E5ED95-726A-4EB4-A03C-D3EF3BC3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17EFE772-2C42-4ACF-B49F-B8DE4D95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0D397CA2-1084-44F5-8F86-1E5F25532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DE5FCF89-EFB5-425D-BAE7-ADF3E9FA3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5000D95-43A9-4146-854D-6543F49E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FAC0A55-15FF-44EB-BB49-380A08FFF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E71C5D2B-80BE-4286-9DAC-B41FA6122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BD811F8-3805-419E-9543-FB2A1526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ED1C51E-87F5-42C4-8F3D-98B932E7C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08DDBE2-E366-43C4-865E-68D8F5DD2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40B7FBD6-2319-4416-AEDB-20FBD7A6F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793BBDF2-F738-42F5-98FD-380E06E18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5CEB15E8-0F03-4F3C-8B3D-CA63883E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A651364-1B7F-40E3-817C-E05627C56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582E001-F558-4498-B949-506CEDB89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09F01A60-328C-4CA8-B3EE-636F1319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62D0FD2E-E0CB-4B3C-85D5-1946B7CA3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82296EE-4FAA-4B24-A69E-63B1B36A1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2AF0961-0ADD-4742-A467-7258D268C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31B85C35-97D4-4322-BD70-C5AAAA76D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87BAC7C-E910-4222-B519-39288C21A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1C622B5-DC0B-462C-ABA5-7B0B4D297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2" y="1592991"/>
            <a:ext cx="4523874" cy="474947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0F6C7FA-8F86-4F18-A8D9-C1232DB12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815" y="1464773"/>
            <a:ext cx="4523874" cy="478703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66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B13B-81EB-49FC-90B7-3C4D4307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4C91-2AC9-44B9-B3A0-0016E4200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Ideas?</a:t>
            </a:r>
          </a:p>
          <a:p>
            <a:r>
              <a:rPr lang="en-US"/>
              <a:t>Just like with other signals, we can use filters to help remove noise from images.</a:t>
            </a:r>
          </a:p>
          <a:p>
            <a:r>
              <a:rPr lang="en-US"/>
              <a:t>Gaussian filter is effective for smoothing this random noise</a:t>
            </a:r>
          </a:p>
        </p:txBody>
      </p:sp>
    </p:spTree>
    <p:extLst>
      <p:ext uri="{BB962C8B-B14F-4D97-AF65-F5344CB8AC3E}">
        <p14:creationId xmlns:p14="http://schemas.microsoft.com/office/powerpoint/2010/main" val="41203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E8E4-D170-47C8-9337-02573EEC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Gaussian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9A6EC-F362-408C-A963-398C01B4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629"/>
            <a:ext cx="12069593" cy="31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81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9F89-FA8A-4018-9486-C94C4C21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Result: Much Better Edge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71AB3-0735-4396-A021-24459EEC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4562475" cy="3979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CE1DB-D3CF-4798-A7DC-B0C04E1B1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803" y="1605437"/>
            <a:ext cx="4064358" cy="40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6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D5E2-B600-43CF-8706-B976BA67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102479"/>
            <a:ext cx="10515600" cy="1325563"/>
          </a:xfrm>
        </p:spPr>
        <p:txBody>
          <a:bodyPr/>
          <a:lstStyle/>
          <a:p>
            <a:r>
              <a:rPr lang="en-US"/>
              <a:t>Denoising almost attains original image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F38CC-3EF9-4008-B7EC-694038083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D1E6E-4F0D-4523-943E-ED4B5F41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43406"/>
            <a:ext cx="10515599" cy="493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8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C418-7416-46FC-BCFD-AC25B7F1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 Signal?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3201F-FDD5-4310-BADE-72D3A585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29" y="1690688"/>
            <a:ext cx="7061155" cy="32217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1B4A2F-313F-41A4-8682-8AC10E8BA606}"/>
              </a:ext>
            </a:extLst>
          </p:cNvPr>
          <p:cNvSpPr txBox="1">
            <a:spLocks/>
          </p:cNvSpPr>
          <p:nvPr/>
        </p:nvSpPr>
        <p:spPr>
          <a:xfrm>
            <a:off x="1194881" y="4912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99754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6C1F-CFB9-4AA6-8822-FB59BC34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 can come at a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CBA2-D57C-4E4F-A9DE-BA06D8FC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880"/>
            <a:ext cx="10515600" cy="4351338"/>
          </a:xfrm>
        </p:spPr>
        <p:txBody>
          <a:bodyPr/>
          <a:lstStyle/>
          <a:p>
            <a:r>
              <a:rPr lang="en-US"/>
              <a:t>Using gaussian filter blurs image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CB3056-2D4A-449E-A0DE-47567D94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45" y="2065203"/>
            <a:ext cx="8989709" cy="453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376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D761-220E-49B2-8F5D-1648CA54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 the following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1D626-CB7B-4C02-ABDE-2EEE642D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04" y="1595267"/>
            <a:ext cx="9197591" cy="489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7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10A2-A8CF-42EB-AD43-D13C239F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BA1EF-2EC9-4CE3-93DE-2A0641CE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140" y="2004218"/>
            <a:ext cx="3381375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47879-B995-491E-A5B8-80A85DE8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82" y="2147093"/>
            <a:ext cx="3257550" cy="3476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3C0B7-9774-46C0-9173-BCAE5FB8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818" y="2108993"/>
            <a:ext cx="32385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6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0F97-7AA8-402F-B672-EB5F15DF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2C50-97F5-40DD-9FE7-3C2C0C92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Edge detection is one of many techniques used to help highlight abnormalities in bioimages.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C515165-40BB-48AC-9246-FC4714A79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17" y="2792026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BEFCB7F7-B537-4EF8-859B-7CC79932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79" y="3249226"/>
            <a:ext cx="6619374" cy="185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27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4EB2-E87F-4A0A-95EE-AE6097D9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50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078128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2624-78CD-4257-A190-2CD56DD2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Where’s Waldo??!</a:t>
            </a:r>
          </a:p>
        </p:txBody>
      </p:sp>
      <p:pic>
        <p:nvPicPr>
          <p:cNvPr id="1026" name="Picture 2" descr="Image result for waldo image">
            <a:extLst>
              <a:ext uri="{FF2B5EF4-FFF2-40B4-BE49-F238E27FC236}">
                <a16:creationId xmlns:a16="http://schemas.microsoft.com/office/drawing/2014/main" id="{1033D4EC-2C22-4902-9C13-67D8CB15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366" y="2060020"/>
            <a:ext cx="3011474" cy="374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6ED06C-F92B-4835-89AB-BB22A2F2E3BA}"/>
              </a:ext>
            </a:extLst>
          </p:cNvPr>
          <p:cNvSpPr/>
          <p:nvPr/>
        </p:nvSpPr>
        <p:spPr>
          <a:xfrm>
            <a:off x="4185603" y="1690688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Waldo</a:t>
            </a:r>
          </a:p>
        </p:txBody>
      </p:sp>
      <p:pic>
        <p:nvPicPr>
          <p:cNvPr id="1030" name="Picture 6" descr="Image result for clock graphic">
            <a:extLst>
              <a:ext uri="{FF2B5EF4-FFF2-40B4-BE49-F238E27FC236}">
                <a16:creationId xmlns:a16="http://schemas.microsoft.com/office/drawing/2014/main" id="{7406D49A-7D8C-4563-97FD-90778AB79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573" y="1875354"/>
            <a:ext cx="315277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89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0E02-1A45-46EB-B2F5-E218495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125"/>
            <a:ext cx="10515600" cy="1325563"/>
          </a:xfrm>
        </p:spPr>
        <p:txBody>
          <a:bodyPr/>
          <a:lstStyle/>
          <a:p>
            <a:r>
              <a:rPr lang="en-US"/>
              <a:t>Finding Waldo isn’t always easy</a:t>
            </a:r>
          </a:p>
        </p:txBody>
      </p:sp>
      <p:pic>
        <p:nvPicPr>
          <p:cNvPr id="4098" name="Picture 2" descr="Lolla Where's Waldo">
            <a:extLst>
              <a:ext uri="{FF2B5EF4-FFF2-40B4-BE49-F238E27FC236}">
                <a16:creationId xmlns:a16="http://schemas.microsoft.com/office/drawing/2014/main" id="{85EEA11F-D864-406C-988E-2F1FEC7C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1" y="1263968"/>
            <a:ext cx="768667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870D37-CF27-47F0-B8DA-23FE596B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318" y="6196057"/>
            <a:ext cx="8595360" cy="550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b="1" i="1"/>
              <a:t>*Can image processing help</a:t>
            </a:r>
            <a:r>
              <a:rPr lang="en-US" sz="2500" i="1"/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29065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971D-BEAD-4595-8F9F-3A13FF2A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Waldo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8EA4B-2CDB-4057-AC2B-DCBDEF792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35" y="1786890"/>
            <a:ext cx="8947129" cy="38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49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9A1B2-9BD4-45B7-BDAC-1C5DAE11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34" y="0"/>
            <a:ext cx="762293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26655D-6381-41CD-8FC0-30195491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135" y="0"/>
            <a:ext cx="740172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4C9319-898C-4D21-A70F-EF5238AF5905}"/>
              </a:ext>
            </a:extLst>
          </p:cNvPr>
          <p:cNvSpPr/>
          <p:nvPr/>
        </p:nvSpPr>
        <p:spPr>
          <a:xfrm>
            <a:off x="6959600" y="2702560"/>
            <a:ext cx="294640" cy="304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79E33-A58D-4BB8-89D5-49C841D066DE}"/>
              </a:ext>
            </a:extLst>
          </p:cNvPr>
          <p:cNvSpPr/>
          <p:nvPr/>
        </p:nvSpPr>
        <p:spPr>
          <a:xfrm>
            <a:off x="5722083" y="3244334"/>
            <a:ext cx="3280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Brightest spot is Waldo’s location</a:t>
            </a:r>
          </a:p>
        </p:txBody>
      </p:sp>
    </p:spTree>
    <p:extLst>
      <p:ext uri="{BB962C8B-B14F-4D97-AF65-F5344CB8AC3E}">
        <p14:creationId xmlns:p14="http://schemas.microsoft.com/office/powerpoint/2010/main" val="249302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ldoAutomated">
            <a:hlinkClick r:id="" action="ppaction://media"/>
            <a:extLst>
              <a:ext uri="{FF2B5EF4-FFF2-40B4-BE49-F238E27FC236}">
                <a16:creationId xmlns:a16="http://schemas.microsoft.com/office/drawing/2014/main" id="{B3797BE2-3BD9-4D14-9BE3-A3290DD21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1280" y="1531620"/>
            <a:ext cx="674624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C418-7416-46FC-BCFD-AC25B7F1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 Signal?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303936-A708-4B47-A317-871E3E3DEF73}"/>
              </a:ext>
            </a:extLst>
          </p:cNvPr>
          <p:cNvSpPr txBox="1">
            <a:spLocks/>
          </p:cNvSpPr>
          <p:nvPr/>
        </p:nvSpPr>
        <p:spPr>
          <a:xfrm>
            <a:off x="957618" y="53568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Yes; in fact, images are also signals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A4E19-2462-401B-9DF0-5E95B8D48B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21144" y="1350219"/>
            <a:ext cx="7118219" cy="400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8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4EB2-E87F-4A0A-95EE-AE6097D9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50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010380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144F-453E-4C09-8857-ED6A2183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D2FE6-44B1-4024-8AE8-A641295B1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Radiologists are doctors that use imaging to diagnose injuries and illnesses.</a:t>
            </a:r>
          </a:p>
          <a:p>
            <a:r>
              <a:rPr lang="en-US" sz="2000"/>
              <a:t>Smart medical image processing and filtering is very important for doctors for diagnosing disease.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4CB7A17-26DA-4AD6-9AE4-502AC71D5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17" b="1"/>
          <a:stretch/>
        </p:blipFill>
        <p:spPr bwMode="auto">
          <a:xfrm>
            <a:off x="5120640" y="1904281"/>
            <a:ext cx="623316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635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3133-9697-4A38-AC2E-06BDCCD8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Example: Viral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A550F-1C05-453A-A737-80BCDB1B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CT scan of lungs for abnormalities.</a:t>
            </a:r>
          </a:p>
          <a:p>
            <a:endParaRPr lang="en-US" sz="2000"/>
          </a:p>
          <a:p>
            <a:r>
              <a:rPr lang="en-US"/>
              <a:t>What is wrong with this patient?</a:t>
            </a:r>
          </a:p>
          <a:p>
            <a:endParaRPr lang="en-US"/>
          </a:p>
          <a:p>
            <a:r>
              <a:rPr lang="en-US" sz="2400"/>
              <a:t>COVID-19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51305-AA4A-47FA-9EEE-B5C86542C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0" b="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0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8160-2523-4B0A-9A06-6FBDB4BA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Counting Passes</a:t>
            </a:r>
          </a:p>
        </p:txBody>
      </p:sp>
      <p:pic>
        <p:nvPicPr>
          <p:cNvPr id="4" name="countingPassesVideo">
            <a:hlinkClick r:id="" action="ppaction://media"/>
            <a:extLst>
              <a:ext uri="{FF2B5EF4-FFF2-40B4-BE49-F238E27FC236}">
                <a16:creationId xmlns:a16="http://schemas.microsoft.com/office/drawing/2014/main" id="{993E7559-82A1-40E1-9699-80785F171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433" y="1093470"/>
            <a:ext cx="6697133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121290E-EC21-4898-AC21-F2EAB273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050"/>
            <a:ext cx="9096375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852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D584-306D-431D-B613-790995743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In a study, 83% of radiologists </a:t>
            </a:r>
            <a:r>
              <a:rPr lang="en-US" b="1">
                <a:solidFill>
                  <a:srgbClr val="00B0F0"/>
                </a:solidFill>
              </a:rPr>
              <a:t>DID NOT</a:t>
            </a:r>
            <a:r>
              <a:rPr lang="en-US"/>
              <a:t> see the gorilla.</a:t>
            </a:r>
          </a:p>
          <a:p>
            <a:endParaRPr lang="en-US"/>
          </a:p>
          <a:p>
            <a:r>
              <a:rPr lang="en-US"/>
              <a:t>Many human factors are involved during expert-level assessment of biomedical images.</a:t>
            </a:r>
          </a:p>
          <a:p>
            <a:endParaRPr lang="en-US"/>
          </a:p>
          <a:p>
            <a:r>
              <a:rPr lang="en-US"/>
              <a:t>How can image processing help?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1D2CB-34E2-4395-96F2-F8DE0030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294155"/>
            <a:ext cx="93630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4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ED14-E07E-4810-A935-FEE78E95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Brain Tumor Identification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1FDB7-E9D9-4CBB-AAE3-7636AA5C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22" y="2239644"/>
            <a:ext cx="9776955" cy="3175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1BF55-7107-49F8-932E-EBEE526C5252}"/>
              </a:ext>
            </a:extLst>
          </p:cNvPr>
          <p:cNvSpPr txBox="1"/>
          <p:nvPr/>
        </p:nvSpPr>
        <p:spPr>
          <a:xfrm>
            <a:off x="5080000" y="2817018"/>
            <a:ext cx="6119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solidFill>
                  <a:srgbClr val="00B0F0"/>
                </a:solidFill>
              </a:rPr>
              <a:t>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B90A9-3447-424B-A2A7-F964D8F26D6F}"/>
              </a:ext>
            </a:extLst>
          </p:cNvPr>
          <p:cNvSpPr txBox="1"/>
          <p:nvPr/>
        </p:nvSpPr>
        <p:spPr>
          <a:xfrm>
            <a:off x="5691962" y="2817018"/>
            <a:ext cx="5020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solidFill>
                  <a:srgbClr val="00B0F0"/>
                </a:solidFill>
              </a:rPr>
              <a:t>Y1</a:t>
            </a:r>
          </a:p>
        </p:txBody>
      </p:sp>
    </p:spTree>
    <p:extLst>
      <p:ext uri="{BB962C8B-B14F-4D97-AF65-F5344CB8AC3E}">
        <p14:creationId xmlns:p14="http://schemas.microsoft.com/office/powerpoint/2010/main" val="303804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AF19-CF0B-4786-828A-3165E22F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this task is a little hard…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6A6F9-1696-4B7A-BB95-2F1EF3E30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07" y="1690688"/>
            <a:ext cx="6887986" cy="39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00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4EB2-E87F-4A0A-95EE-AE6097D9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50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537286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016BB-9A41-4EBB-9DCC-155D99F4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Retinal Blood Vessel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7F4C6-8E1A-4670-BEFE-22B50F846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05613" cy="4351338"/>
          </a:xfrm>
        </p:spPr>
        <p:txBody>
          <a:bodyPr>
            <a:normAutofit/>
          </a:bodyPr>
          <a:lstStyle/>
          <a:p>
            <a:r>
              <a:rPr lang="en-US"/>
              <a:t>Segmenting blood vessels is notoriously challenging.</a:t>
            </a:r>
          </a:p>
          <a:p>
            <a:pPr lvl="1"/>
            <a:r>
              <a:rPr lang="en-US"/>
              <a:t>Is needed for diagnosis of many eye-related diseases.</a:t>
            </a:r>
          </a:p>
          <a:p>
            <a:pPr lvl="1"/>
            <a:r>
              <a:rPr lang="en-US"/>
              <a:t>Manual segmentation is time-consuming, subjective and repetitive. </a:t>
            </a:r>
          </a:p>
          <a:p>
            <a:endParaRPr lang="en-US"/>
          </a:p>
          <a:p>
            <a:r>
              <a:rPr lang="en-US"/>
              <a:t>How can image processing help?</a:t>
            </a:r>
          </a:p>
          <a:p>
            <a:pPr lvl="1"/>
            <a:r>
              <a:rPr lang="en-US"/>
              <a:t>Automated vessel retrieval</a:t>
            </a:r>
          </a:p>
        </p:txBody>
      </p:sp>
      <p:pic>
        <p:nvPicPr>
          <p:cNvPr id="5" name="Picture 2" descr="Figure 2. Segmentation of non-mydriatic colour images for method 1: a) greyscale image of original retinal fundus; b) segmentation of retinal blood vessels using wavelet transform and adaptive thresholding.">
            <a:extLst>
              <a:ext uri="{FF2B5EF4-FFF2-40B4-BE49-F238E27FC236}">
                <a16:creationId xmlns:a16="http://schemas.microsoft.com/office/drawing/2014/main" id="{10AD619D-482A-431F-9944-155C984A2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1" t="1764" r="2242" b="18237"/>
          <a:stretch/>
        </p:blipFill>
        <p:spPr bwMode="auto">
          <a:xfrm>
            <a:off x="7865746" y="3930810"/>
            <a:ext cx="2766120" cy="24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ure 2. Segmentation of non-mydriatic colour images for method 1: a) greyscale image of original retinal fundus; b) segmentation of retinal blood vessels using wavelet transform and adaptive thresholding.">
            <a:extLst>
              <a:ext uri="{FF2B5EF4-FFF2-40B4-BE49-F238E27FC236}">
                <a16:creationId xmlns:a16="http://schemas.microsoft.com/office/drawing/2014/main" id="{5D8F348F-A10E-48FE-9269-D088ED73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1764" r="50758" b="18237"/>
          <a:stretch/>
        </p:blipFill>
        <p:spPr bwMode="auto">
          <a:xfrm>
            <a:off x="7795810" y="1279525"/>
            <a:ext cx="2905993" cy="24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03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F718-CF00-4CC0-A7EB-ECB9B927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Signals, just in 2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CDE65-0B93-402D-B12B-E8FD9079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311" y="5903277"/>
            <a:ext cx="2061396" cy="568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1 dimension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48D83-37C1-467C-B6A4-429158F26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29" y="1459323"/>
            <a:ext cx="2732639" cy="1770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5A18C-DDE5-458E-BD7C-3700138BE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430" y="1329539"/>
            <a:ext cx="1852909" cy="1878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19083-345F-48F2-AF12-090238A79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874" y="3687989"/>
            <a:ext cx="3850951" cy="175706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45B283-111F-49A6-8CD1-B685529221B8}"/>
              </a:ext>
            </a:extLst>
          </p:cNvPr>
          <p:cNvSpPr txBox="1">
            <a:spLocks/>
          </p:cNvSpPr>
          <p:nvPr/>
        </p:nvSpPr>
        <p:spPr>
          <a:xfrm>
            <a:off x="7564741" y="5903278"/>
            <a:ext cx="2216285" cy="5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2 dimensions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82443-CB61-45D5-94DC-0E14C7CEA1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63329" y="3368317"/>
            <a:ext cx="4219108" cy="23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6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016BB-9A41-4EBB-9DCC-155D99F4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7F4C6-8E1A-4670-BEFE-22B50F846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There exists a “best” channel from RBG retinal images to extract blood vessels.</a:t>
            </a:r>
          </a:p>
          <a:p>
            <a:endParaRPr lang="en-US"/>
          </a:p>
          <a:p>
            <a:r>
              <a:rPr lang="en-US"/>
              <a:t>Figure out which channel (red, green or blue) gives best blood vessel segmentation.</a:t>
            </a:r>
          </a:p>
          <a:p>
            <a:endParaRPr lang="en-US"/>
          </a:p>
          <a:p>
            <a:r>
              <a:rPr lang="en-US"/>
              <a:t>Validate this using at least three images.</a:t>
            </a:r>
          </a:p>
        </p:txBody>
      </p:sp>
      <p:pic>
        <p:nvPicPr>
          <p:cNvPr id="4" name="Google Shape;218;p37">
            <a:extLst>
              <a:ext uri="{FF2B5EF4-FFF2-40B4-BE49-F238E27FC236}">
                <a16:creationId xmlns:a16="http://schemas.microsoft.com/office/drawing/2014/main" id="{9D57E889-8389-462D-8D38-1A10D9F734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5311"/>
          <a:stretch/>
        </p:blipFill>
        <p:spPr>
          <a:xfrm>
            <a:off x="6451363" y="1925205"/>
            <a:ext cx="4902437" cy="41521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35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8061-DD8A-4B27-9878-237F855E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OCTAVE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1B5BD-C4C2-4A41-A0F1-99244791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40" y="2032634"/>
            <a:ext cx="8378920" cy="3494405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7FE7A816-9154-433C-8B1D-4724D761D7C2}"/>
              </a:ext>
            </a:extLst>
          </p:cNvPr>
          <p:cNvSpPr/>
          <p:nvPr/>
        </p:nvSpPr>
        <p:spPr>
          <a:xfrm>
            <a:off x="1592262" y="2392361"/>
            <a:ext cx="385764" cy="385764"/>
          </a:xfrm>
          <a:prstGeom prst="star5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BE955-18D7-4F7E-ACCE-74A2CEF596BC}"/>
              </a:ext>
            </a:extLst>
          </p:cNvPr>
          <p:cNvSpPr/>
          <p:nvPr/>
        </p:nvSpPr>
        <p:spPr>
          <a:xfrm>
            <a:off x="7125858" y="4124727"/>
            <a:ext cx="2966720" cy="3419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49AA445-45F4-416B-AF85-A30A48658668}"/>
              </a:ext>
            </a:extLst>
          </p:cNvPr>
          <p:cNvSpPr/>
          <p:nvPr/>
        </p:nvSpPr>
        <p:spPr>
          <a:xfrm>
            <a:off x="9899696" y="3779994"/>
            <a:ext cx="385764" cy="385764"/>
          </a:xfrm>
          <a:prstGeom prst="star5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085151-096D-4B63-AEEE-98DFE4214A0A}"/>
              </a:ext>
            </a:extLst>
          </p:cNvPr>
          <p:cNvSpPr/>
          <p:nvPr/>
        </p:nvSpPr>
        <p:spPr>
          <a:xfrm>
            <a:off x="10418763" y="3834035"/>
            <a:ext cx="566181" cy="92333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R: 1</a:t>
            </a:r>
          </a:p>
          <a:p>
            <a:r>
              <a:rPr lang="en-US" b="1">
                <a:solidFill>
                  <a:srgbClr val="00B050"/>
                </a:solidFill>
              </a:rPr>
              <a:t>G: 2</a:t>
            </a:r>
          </a:p>
          <a:p>
            <a:r>
              <a:rPr lang="en-US" b="1">
                <a:solidFill>
                  <a:schemeClr val="accent1"/>
                </a:solidFill>
              </a:rPr>
              <a:t>B: 3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6D8837-4EBB-4FB2-91F4-9AB61D19E126}"/>
              </a:ext>
            </a:extLst>
          </p:cNvPr>
          <p:cNvSpPr/>
          <p:nvPr/>
        </p:nvSpPr>
        <p:spPr>
          <a:xfrm>
            <a:off x="1785144" y="5776792"/>
            <a:ext cx="8483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/>
              <a:t>Make sure to validate with </a:t>
            </a:r>
            <a:r>
              <a:rPr lang="en-US" sz="2500" b="1" u="sng">
                <a:solidFill>
                  <a:schemeClr val="accent4"/>
                </a:solidFill>
              </a:rPr>
              <a:t>at least three images</a:t>
            </a:r>
            <a:r>
              <a:rPr lang="en-US" sz="2500"/>
              <a:t> and </a:t>
            </a:r>
            <a:r>
              <a:rPr lang="en-US" sz="2500" b="1" i="1">
                <a:solidFill>
                  <a:schemeClr val="accent2">
                    <a:lumMod val="75000"/>
                  </a:schemeClr>
                </a:solidFill>
              </a:rPr>
              <a:t>call over an EA</a:t>
            </a:r>
            <a:r>
              <a:rPr lang="en-US" sz="2500"/>
              <a:t> with your images displayed and answer when ready!</a:t>
            </a:r>
          </a:p>
        </p:txBody>
      </p:sp>
    </p:spTree>
    <p:extLst>
      <p:ext uri="{BB962C8B-B14F-4D97-AF65-F5344CB8AC3E}">
        <p14:creationId xmlns:p14="http://schemas.microsoft.com/office/powerpoint/2010/main" val="382418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28A5-AFD5-43C6-9EF3-2C487A74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 thoughts for bioimage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26AA-A97E-41BF-969B-3945219D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https://www.youtube.com/watch?v=Gigd1rkZTSE</a:t>
            </a:r>
          </a:p>
        </p:txBody>
      </p:sp>
    </p:spTree>
    <p:extLst>
      <p:ext uri="{BB962C8B-B14F-4D97-AF65-F5344CB8AC3E}">
        <p14:creationId xmlns:p14="http://schemas.microsoft.com/office/powerpoint/2010/main" val="142206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C2A4-4D9F-4889-B42A-0572B41C3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370320"/>
            <a:ext cx="3649703" cy="1714500"/>
          </a:xfrm>
        </p:spPr>
        <p:txBody>
          <a:bodyPr>
            <a:normAutofit/>
          </a:bodyPr>
          <a:lstStyle/>
          <a:p>
            <a:r>
              <a:rPr lang="en-US" sz="3200"/>
              <a:t>Types of Biomedical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D861-1BAB-4DFA-A8D1-90537B98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541" y="370320"/>
            <a:ext cx="6848372" cy="17145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/>
              <a:t>Computed Tomography (CT)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038EF-443B-4121-A96D-6F3CAA49F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5" r="15102" b="2"/>
          <a:stretch/>
        </p:blipFill>
        <p:spPr>
          <a:xfrm>
            <a:off x="704087" y="2245880"/>
            <a:ext cx="3649704" cy="405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948C85-AACC-4166-ACC5-8AD551CF7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4" b="9006"/>
          <a:stretch/>
        </p:blipFill>
        <p:spPr>
          <a:xfrm>
            <a:off x="4639540" y="2245880"/>
            <a:ext cx="6848371" cy="40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0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C2A4-4D9F-4889-B42A-0572B41C3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370320"/>
            <a:ext cx="3649703" cy="1714500"/>
          </a:xfrm>
        </p:spPr>
        <p:txBody>
          <a:bodyPr>
            <a:normAutofit/>
          </a:bodyPr>
          <a:lstStyle/>
          <a:p>
            <a:r>
              <a:rPr lang="en-US" sz="3200"/>
              <a:t>Types of Biomedical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D861-1BAB-4DFA-A8D1-90537B98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541" y="370320"/>
            <a:ext cx="6848372" cy="17145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/>
              <a:t>Magnetic Resonance (MRI)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1FA27-AE47-421E-9E17-4095538A3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7" r="6966" b="2"/>
          <a:stretch/>
        </p:blipFill>
        <p:spPr>
          <a:xfrm>
            <a:off x="704087" y="2245880"/>
            <a:ext cx="3649704" cy="405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7EBD-01EB-4650-BE3E-BA66476A8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4"/>
          <a:stretch/>
        </p:blipFill>
        <p:spPr>
          <a:xfrm>
            <a:off x="4639540" y="2245880"/>
            <a:ext cx="6848371" cy="40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8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C2A4-4D9F-4889-B42A-0572B41C3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370320"/>
            <a:ext cx="3649703" cy="1714500"/>
          </a:xfrm>
        </p:spPr>
        <p:txBody>
          <a:bodyPr>
            <a:normAutofit/>
          </a:bodyPr>
          <a:lstStyle/>
          <a:p>
            <a:r>
              <a:rPr lang="en-US" sz="3200"/>
              <a:t>Types of Biomedical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D861-1BAB-4DFA-A8D1-90537B98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541" y="370320"/>
            <a:ext cx="6848372" cy="17145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/>
              <a:t>Ultrasound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0B079-1FB3-4181-BAE3-E4C4DCBB2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9" r="17125" b="-2"/>
          <a:stretch/>
        </p:blipFill>
        <p:spPr>
          <a:xfrm>
            <a:off x="704087" y="2245880"/>
            <a:ext cx="3649704" cy="405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67844-B448-4D50-8C50-01478EA1A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69"/>
          <a:stretch/>
        </p:blipFill>
        <p:spPr>
          <a:xfrm>
            <a:off x="4639540" y="2245880"/>
            <a:ext cx="6848371" cy="40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1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037D29BF67744493AC767626542B74" ma:contentTypeVersion="13" ma:contentTypeDescription="Create a new document." ma:contentTypeScope="" ma:versionID="1b95a81380044a588b5fda7a8f651fa3">
  <xsd:schema xmlns:xsd="http://www.w3.org/2001/XMLSchema" xmlns:xs="http://www.w3.org/2001/XMLSchema" xmlns:p="http://schemas.microsoft.com/office/2006/metadata/properties" xmlns:ns3="e5cbae32-1e56-4ed1-98f0-920e58778960" xmlns:ns4="26b01f7a-eff8-483c-b362-1e9653d1201c" targetNamespace="http://schemas.microsoft.com/office/2006/metadata/properties" ma:root="true" ma:fieldsID="35c5867e7ff351c360ef0de97646a28e" ns3:_="" ns4:_="">
    <xsd:import namespace="e5cbae32-1e56-4ed1-98f0-920e58778960"/>
    <xsd:import namespace="26b01f7a-eff8-483c-b362-1e9653d120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bae32-1e56-4ed1-98f0-920e587789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01f7a-eff8-483c-b362-1e9653d1201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27F7CC-F864-429F-9A69-84AB1B734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bae32-1e56-4ed1-98f0-920e58778960"/>
    <ds:schemaRef ds:uri="26b01f7a-eff8-483c-b362-1e9653d120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DD84882-D480-488B-98B7-53FE6927F56A}">
  <ds:schemaRefs>
    <ds:schemaRef ds:uri="e5cbae32-1e56-4ed1-98f0-920e58778960"/>
    <ds:schemaRef ds:uri="http://purl.org/dc/terms/"/>
    <ds:schemaRef ds:uri="http://schemas.microsoft.com/office/infopath/2007/PartnerControls"/>
    <ds:schemaRef ds:uri="http://schemas.microsoft.com/office/2006/metadata/properties"/>
    <ds:schemaRef ds:uri="26b01f7a-eff8-483c-b362-1e9653d1201c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B9F1C2F-5AE7-49DA-B86F-BF1DB559BB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</Words>
  <Application>Microsoft Office PowerPoint</Application>
  <PresentationFormat>Widescreen</PresentationFormat>
  <Paragraphs>144</Paragraphs>
  <Slides>62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Introduction to Image Processing</vt:lpstr>
      <vt:lpstr>Review from Last Module</vt:lpstr>
      <vt:lpstr>Noise Interference in Biosignals</vt:lpstr>
      <vt:lpstr>Is this a Signal?</vt:lpstr>
      <vt:lpstr>Is this a Signal?</vt:lpstr>
      <vt:lpstr>Images Signals, just in 2 Dimensions</vt:lpstr>
      <vt:lpstr>Types of Biomedical Images</vt:lpstr>
      <vt:lpstr>Types of Biomedical Images</vt:lpstr>
      <vt:lpstr>Types of Biomedical Images</vt:lpstr>
      <vt:lpstr>Since Images are Signals…</vt:lpstr>
      <vt:lpstr>Image Noise: Gaussian</vt:lpstr>
      <vt:lpstr>Image Noise Filtering: Gaussian</vt:lpstr>
      <vt:lpstr>PowerPoint Presentation</vt:lpstr>
      <vt:lpstr>Image Noise: Salt &amp; Pepper</vt:lpstr>
      <vt:lpstr>Image Noise Filtering: Median Filter</vt:lpstr>
      <vt:lpstr>PowerPoint Presentation</vt:lpstr>
      <vt:lpstr>Median Filter: What Size???</vt:lpstr>
      <vt:lpstr>PowerPoint Presentation</vt:lpstr>
      <vt:lpstr>DISCUSSION</vt:lpstr>
      <vt:lpstr>RGB</vt:lpstr>
      <vt:lpstr>RGB Images: Jake the Dog</vt:lpstr>
      <vt:lpstr>Activity #1: Image Fixing</vt:lpstr>
      <vt:lpstr>Open “imageRepairRH.mat”</vt:lpstr>
      <vt:lpstr>Objective</vt:lpstr>
      <vt:lpstr>Fixing the Noisy Image</vt:lpstr>
      <vt:lpstr>Procedure</vt:lpstr>
      <vt:lpstr>PowerPoint Presentation</vt:lpstr>
      <vt:lpstr>PowerPoint Presentation</vt:lpstr>
      <vt:lpstr>Final Images!</vt:lpstr>
      <vt:lpstr>DISCUSSION</vt:lpstr>
      <vt:lpstr>Edge Detection for Images</vt:lpstr>
      <vt:lpstr>Try Running Edge Detection Filter</vt:lpstr>
      <vt:lpstr>Edge Detection on Jake</vt:lpstr>
      <vt:lpstr>How does noise effect edge detection?</vt:lpstr>
      <vt:lpstr>Noise Severely Effects Edge Detection </vt:lpstr>
      <vt:lpstr>Solution</vt:lpstr>
      <vt:lpstr>Use Gaussian filter</vt:lpstr>
      <vt:lpstr>Result: Much Better Edge Detection</vt:lpstr>
      <vt:lpstr>Denoising almost attains original image result</vt:lpstr>
      <vt:lpstr>Filtering can come at a cost</vt:lpstr>
      <vt:lpstr>Try the following example</vt:lpstr>
      <vt:lpstr>Results</vt:lpstr>
      <vt:lpstr>Why is this important?</vt:lpstr>
      <vt:lpstr>BREAK</vt:lpstr>
      <vt:lpstr>Where’s Waldo??!</vt:lpstr>
      <vt:lpstr>Finding Waldo isn’t always easy</vt:lpstr>
      <vt:lpstr>Automated Waldo Detection</vt:lpstr>
      <vt:lpstr>PowerPoint Presentation</vt:lpstr>
      <vt:lpstr>PowerPoint Presentation</vt:lpstr>
      <vt:lpstr>DISCUSSION</vt:lpstr>
      <vt:lpstr>Why is this important?</vt:lpstr>
      <vt:lpstr>Example: Viral Detection</vt:lpstr>
      <vt:lpstr>Counting Passes</vt:lpstr>
      <vt:lpstr>PowerPoint Presentation</vt:lpstr>
      <vt:lpstr>PowerPoint Presentation</vt:lpstr>
      <vt:lpstr>Automated Brain Tumor Identification</vt:lpstr>
      <vt:lpstr>Why this task is a little hard…</vt:lpstr>
      <vt:lpstr>DISCUSSION</vt:lpstr>
      <vt:lpstr>Retinal Blood Vessel Segmentation</vt:lpstr>
      <vt:lpstr>Your Objective</vt:lpstr>
      <vt:lpstr>OCTAVE Script</vt:lpstr>
      <vt:lpstr>Takeaway thoughts for bioimage 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Processing</dc:title>
  <dc:creator>Christopher Wiedeman</dc:creator>
  <cp:lastModifiedBy>Jason Smith</cp:lastModifiedBy>
  <cp:revision>2</cp:revision>
  <dcterms:created xsi:type="dcterms:W3CDTF">2020-02-29T02:43:02Z</dcterms:created>
  <dcterms:modified xsi:type="dcterms:W3CDTF">2020-03-03T17:16:55Z</dcterms:modified>
</cp:coreProperties>
</file>